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7EC6-42CA-4E75-BF4E-BEB10AA14B4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CC3-158B-4626-AB03-8C25A9D1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3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7EC6-42CA-4E75-BF4E-BEB10AA14B4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CC3-158B-4626-AB03-8C25A9D1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1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7EC6-42CA-4E75-BF4E-BEB10AA14B4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CC3-158B-4626-AB03-8C25A9D1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8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7EC6-42CA-4E75-BF4E-BEB10AA14B4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CC3-158B-4626-AB03-8C25A9D1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8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7EC6-42CA-4E75-BF4E-BEB10AA14B4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CC3-158B-4626-AB03-8C25A9D1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7EC6-42CA-4E75-BF4E-BEB10AA14B4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CC3-158B-4626-AB03-8C25A9D1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1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7EC6-42CA-4E75-BF4E-BEB10AA14B4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CC3-158B-4626-AB03-8C25A9D1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8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7EC6-42CA-4E75-BF4E-BEB10AA14B4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CC3-158B-4626-AB03-8C25A9D1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9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7EC6-42CA-4E75-BF4E-BEB10AA14B4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CC3-158B-4626-AB03-8C25A9D1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3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7EC6-42CA-4E75-BF4E-BEB10AA14B4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CC3-158B-4626-AB03-8C25A9D1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8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7EC6-42CA-4E75-BF4E-BEB10AA14B4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CC3-158B-4626-AB03-8C25A9D1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5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F7EC6-42CA-4E75-BF4E-BEB10AA14B4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62CC3-158B-4626-AB03-8C25A9D19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7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8153400" cy="60198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chemeClr val="tx1"/>
                </a:solidFill>
              </a:rPr>
              <a:t>Introductory paragraph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The introductory paragraph should include the </a:t>
            </a:r>
            <a:r>
              <a:rPr lang="en-US" sz="3500" b="1" dirty="0" smtClean="0">
                <a:solidFill>
                  <a:schemeClr val="tx1"/>
                </a:solidFill>
              </a:rPr>
              <a:t>thesis statement</a:t>
            </a:r>
            <a:r>
              <a:rPr lang="en-US" sz="3500" dirty="0" smtClean="0">
                <a:solidFill>
                  <a:schemeClr val="tx1"/>
                </a:solidFill>
              </a:rPr>
              <a:t>, a kind of mini-outline for the essay. This is where the writer grabs the reader's attention. </a:t>
            </a:r>
            <a:r>
              <a:rPr lang="en-US" sz="3500" b="1" dirty="0" smtClean="0">
                <a:solidFill>
                  <a:schemeClr val="tx1"/>
                </a:solidFill>
              </a:rPr>
              <a:t>It tells the reader what the paper is about.</a:t>
            </a:r>
            <a:r>
              <a:rPr lang="en-US" sz="3500" dirty="0" smtClean="0">
                <a:solidFill>
                  <a:schemeClr val="tx1"/>
                </a:solidFill>
              </a:rPr>
              <a:t> The last sentence of this paragraph must also </a:t>
            </a:r>
            <a:r>
              <a:rPr lang="en-US" sz="3500" b="1" dirty="0" smtClean="0">
                <a:solidFill>
                  <a:schemeClr val="tx1"/>
                </a:solidFill>
              </a:rPr>
              <a:t>transition </a:t>
            </a:r>
            <a:r>
              <a:rPr lang="en-US" sz="3500" dirty="0" smtClean="0">
                <a:solidFill>
                  <a:schemeClr val="tx1"/>
                </a:solidFill>
              </a:rPr>
              <a:t>the reader </a:t>
            </a:r>
            <a:r>
              <a:rPr lang="en-US" sz="3500" b="1" dirty="0" smtClean="0">
                <a:solidFill>
                  <a:schemeClr val="tx1"/>
                </a:solidFill>
              </a:rPr>
              <a:t>to the first paragraph </a:t>
            </a:r>
            <a:r>
              <a:rPr lang="en-US" sz="3500" dirty="0" smtClean="0">
                <a:solidFill>
                  <a:schemeClr val="tx1"/>
                </a:solidFill>
              </a:rPr>
              <a:t>of the body of the essay.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76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Body - First paragraph</a:t>
            </a:r>
          </a:p>
          <a:p>
            <a:pPr algn="ctr"/>
            <a:r>
              <a:rPr lang="en-US" sz="3200" dirty="0" smtClean="0"/>
              <a:t>The first paragraph of the body should include the strongest argument, most significant example, cleverest illustration, or an </a:t>
            </a:r>
            <a:r>
              <a:rPr lang="en-US" sz="3200" b="1" dirty="0" smtClean="0"/>
              <a:t>obvious beginning point</a:t>
            </a:r>
            <a:r>
              <a:rPr lang="en-US" sz="3200" dirty="0" smtClean="0"/>
              <a:t>. The first sentence should</a:t>
            </a:r>
            <a:r>
              <a:rPr lang="en-US" sz="3200" b="1" dirty="0" smtClean="0"/>
              <a:t> tie in </a:t>
            </a:r>
            <a:r>
              <a:rPr lang="en-US" sz="3200" dirty="0" smtClean="0"/>
              <a:t>with</a:t>
            </a:r>
            <a:r>
              <a:rPr lang="en-US" sz="3200" b="1" dirty="0" smtClean="0"/>
              <a:t> </a:t>
            </a:r>
            <a:r>
              <a:rPr lang="en-US" sz="3200" dirty="0" smtClean="0"/>
              <a:t>the last sentence of the introductory paragraph. The </a:t>
            </a:r>
            <a:r>
              <a:rPr lang="en-US" sz="3200" b="1" dirty="0" smtClean="0"/>
              <a:t>subject</a:t>
            </a:r>
            <a:r>
              <a:rPr lang="en-US" sz="3200" dirty="0" smtClean="0"/>
              <a:t> for this paragraph should be in the </a:t>
            </a:r>
            <a:r>
              <a:rPr lang="en-US" sz="3200" b="1" dirty="0" smtClean="0"/>
              <a:t>first or second sentence</a:t>
            </a:r>
            <a:r>
              <a:rPr lang="en-US" sz="3200" dirty="0" smtClean="0"/>
              <a:t>. This subject should </a:t>
            </a:r>
            <a:r>
              <a:rPr lang="en-US" sz="3200" b="1" dirty="0" smtClean="0"/>
              <a:t>relate to the thesis statement </a:t>
            </a:r>
            <a:r>
              <a:rPr lang="en-US" sz="3200" dirty="0" smtClean="0"/>
              <a:t>in the introductory paragraph. The last sentence in this paragraph should </a:t>
            </a:r>
            <a:r>
              <a:rPr lang="en-US" sz="3200" b="1" dirty="0" smtClean="0"/>
              <a:t>transition</a:t>
            </a:r>
            <a:r>
              <a:rPr lang="en-US" sz="3200" dirty="0" smtClean="0"/>
              <a:t> into the second paragraph of the body.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625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1"/>
            <a:ext cx="8610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Body - Second paragraph</a:t>
            </a:r>
          </a:p>
          <a:p>
            <a:pPr algn="ctr"/>
            <a:r>
              <a:rPr lang="en-US" sz="3200" dirty="0" smtClean="0"/>
              <a:t>The second paragraph of the body should include the second strongest argument, second most significant example, second cleverest illustration, or an </a:t>
            </a:r>
            <a:r>
              <a:rPr lang="en-US" sz="3200" b="1" dirty="0" smtClean="0"/>
              <a:t>obvious follow-up </a:t>
            </a:r>
            <a:r>
              <a:rPr lang="en-US" sz="3200" dirty="0" smtClean="0"/>
              <a:t>to the first paragraph in the body. The </a:t>
            </a:r>
            <a:r>
              <a:rPr lang="en-US" sz="3200" b="1" dirty="0" smtClean="0"/>
              <a:t>first sentence </a:t>
            </a:r>
            <a:r>
              <a:rPr lang="en-US" sz="3200" dirty="0" smtClean="0"/>
              <a:t>of this paragraph </a:t>
            </a:r>
            <a:r>
              <a:rPr lang="en-US" sz="3200" b="1" dirty="0" smtClean="0"/>
              <a:t>should tie-in with the end of the first paragraph </a:t>
            </a:r>
            <a:r>
              <a:rPr lang="en-US" sz="3200" dirty="0" smtClean="0"/>
              <a:t>of the body. The </a:t>
            </a:r>
            <a:r>
              <a:rPr lang="en-US" sz="3200" b="1" dirty="0" smtClean="0"/>
              <a:t>topic </a:t>
            </a:r>
            <a:r>
              <a:rPr lang="en-US" sz="3200" dirty="0" smtClean="0"/>
              <a:t>for this paragraph should be in the </a:t>
            </a:r>
            <a:r>
              <a:rPr lang="en-US" sz="3200" b="1" dirty="0" smtClean="0"/>
              <a:t>first or second sentence</a:t>
            </a:r>
            <a:r>
              <a:rPr lang="en-US" sz="3200" dirty="0" smtClean="0"/>
              <a:t>. This topic should</a:t>
            </a:r>
            <a:r>
              <a:rPr lang="en-US" sz="3200" b="1" dirty="0" smtClean="0"/>
              <a:t> relate to the thesis statement </a:t>
            </a:r>
            <a:r>
              <a:rPr lang="en-US" sz="3200" dirty="0" smtClean="0"/>
              <a:t>in the introductory paragraph. The last sentence in this paragraph should transition into the third paragraph of the body.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146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1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200" dirty="0" smtClean="0"/>
              <a:t>Additional paragraphs should </a:t>
            </a:r>
            <a:r>
              <a:rPr lang="en-US" sz="3200" b="1" dirty="0" smtClean="0"/>
              <a:t>follow the same guidelines</a:t>
            </a:r>
            <a:r>
              <a:rPr lang="en-US" sz="3200" dirty="0" smtClean="0"/>
              <a:t> as the other paragraphs in the body of the essay.</a:t>
            </a:r>
          </a:p>
          <a:p>
            <a:pPr algn="ctr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17668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Concluding paragraph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dirty="0" smtClean="0"/>
              <a:t>The final paragraph is the </a:t>
            </a:r>
            <a:r>
              <a:rPr lang="en-US" sz="3600" b="1" dirty="0" smtClean="0"/>
              <a:t>summary paragraph</a:t>
            </a:r>
            <a:r>
              <a:rPr lang="en-US" sz="3600" dirty="0" smtClean="0"/>
              <a:t>. It is important to </a:t>
            </a:r>
            <a:r>
              <a:rPr lang="en-US" sz="3600" b="1" dirty="0" smtClean="0"/>
              <a:t>restate the thesis and supporting ideas </a:t>
            </a:r>
            <a:r>
              <a:rPr lang="en-US" sz="3600" dirty="0" smtClean="0"/>
              <a:t>in an original and powerful way as this is the last chance the writer has to convince the reader of the validity of the information presented.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63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8392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Concluding paragraph</a:t>
            </a:r>
          </a:p>
          <a:p>
            <a:pPr algn="ctr"/>
            <a:endParaRPr lang="en-US" sz="1600" b="1" dirty="0" smtClean="0"/>
          </a:p>
          <a:p>
            <a:r>
              <a:rPr lang="en-US" sz="3200" dirty="0" smtClean="0"/>
              <a:t>The final paragraph should include the following: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 a </a:t>
            </a:r>
            <a:r>
              <a:rPr lang="en-US" sz="3200" b="1" dirty="0" smtClean="0"/>
              <a:t>restatement of the thesis statement</a:t>
            </a:r>
            <a:r>
              <a:rPr lang="en-US" sz="3200" dirty="0" smtClean="0"/>
              <a:t>, using some of the original language or language that "echoes" the original language. (The restatement, however, </a:t>
            </a:r>
            <a:r>
              <a:rPr lang="en-US" sz="3200" b="1" dirty="0" smtClean="0"/>
              <a:t>must not be </a:t>
            </a:r>
            <a:r>
              <a:rPr lang="en-US" sz="3200" dirty="0" smtClean="0"/>
              <a:t>a duplicate thesis statement.)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 </a:t>
            </a:r>
            <a:r>
              <a:rPr lang="en-US" sz="3200" b="1" dirty="0" smtClean="0"/>
              <a:t>summary of the main points </a:t>
            </a:r>
            <a:r>
              <a:rPr lang="en-US" sz="3200" dirty="0" smtClean="0"/>
              <a:t>from the body of the essay.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 final statement that gives the reader </a:t>
            </a:r>
            <a:r>
              <a:rPr lang="en-US" sz="3200" b="1" dirty="0" smtClean="0"/>
              <a:t>signals that the discussion has come to an end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6625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391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Puhr, Patrick</cp:lastModifiedBy>
  <cp:revision>6</cp:revision>
  <dcterms:created xsi:type="dcterms:W3CDTF">2014-09-16T12:42:11Z</dcterms:created>
  <dcterms:modified xsi:type="dcterms:W3CDTF">2014-09-16T16:03:20Z</dcterms:modified>
</cp:coreProperties>
</file>